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sldIdLst>
    <p:sldId id="256" r:id="rId2"/>
    <p:sldId id="268" r:id="rId3"/>
    <p:sldId id="257" r:id="rId4"/>
    <p:sldId id="266" r:id="rId5"/>
    <p:sldId id="258" r:id="rId6"/>
    <p:sldId id="260" r:id="rId7"/>
    <p:sldId id="259" r:id="rId8"/>
    <p:sldId id="264" r:id="rId9"/>
    <p:sldId id="261" r:id="rId10"/>
    <p:sldId id="265" r:id="rId11"/>
    <p:sldId id="267"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4660"/>
  </p:normalViewPr>
  <p:slideViewPr>
    <p:cSldViewPr snapToGrid="0">
      <p:cViewPr varScale="1">
        <p:scale>
          <a:sx n="86" d="100"/>
          <a:sy n="86" d="100"/>
        </p:scale>
        <p:origin x="4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AF4C7C-5955-47FE-BEC1-6437E4F75D4A}" type="doc">
      <dgm:prSet loTypeId="urn:microsoft.com/office/officeart/2018/2/layout/IconVerticalSolid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F9276D55-61A3-4A31-AF4F-6E1215EF20AF}">
      <dgm:prSet/>
      <dgm:spPr/>
      <dgm:t>
        <a:bodyPr/>
        <a:lstStyle/>
        <a:p>
          <a:pPr>
            <a:lnSpc>
              <a:spcPct val="100000"/>
            </a:lnSpc>
          </a:pPr>
          <a:r>
            <a:rPr lang="en-IN" dirty="0"/>
            <a:t>ROTATION OF ULTRASONIC SENSOR MOUNTED ON SERVO MOTOR</a:t>
          </a:r>
          <a:endParaRPr lang="en-US" dirty="0"/>
        </a:p>
      </dgm:t>
    </dgm:pt>
    <dgm:pt modelId="{DF831221-4455-422F-B3E6-A7CC0558A740}" type="parTrans" cxnId="{F7B26B84-29B4-40A8-B4C3-D806178380A4}">
      <dgm:prSet/>
      <dgm:spPr/>
      <dgm:t>
        <a:bodyPr/>
        <a:lstStyle/>
        <a:p>
          <a:endParaRPr lang="en-US"/>
        </a:p>
      </dgm:t>
    </dgm:pt>
    <dgm:pt modelId="{93240EB9-A80C-48DD-904D-0B08D82D178B}" type="sibTrans" cxnId="{F7B26B84-29B4-40A8-B4C3-D806178380A4}">
      <dgm:prSet/>
      <dgm:spPr/>
      <dgm:t>
        <a:bodyPr/>
        <a:lstStyle/>
        <a:p>
          <a:pPr>
            <a:lnSpc>
              <a:spcPct val="100000"/>
            </a:lnSpc>
          </a:pPr>
          <a:endParaRPr lang="en-US"/>
        </a:p>
      </dgm:t>
    </dgm:pt>
    <dgm:pt modelId="{E0FD7AAC-666B-4E49-BBC2-DF18EE49DE56}">
      <dgm:prSet/>
      <dgm:spPr/>
      <dgm:t>
        <a:bodyPr/>
        <a:lstStyle/>
        <a:p>
          <a:pPr>
            <a:lnSpc>
              <a:spcPct val="100000"/>
            </a:lnSpc>
          </a:pPr>
          <a:r>
            <a:rPr lang="en-IN"/>
            <a:t>DETECTION OF ANY OBJECT OR OBSTACLE</a:t>
          </a:r>
          <a:endParaRPr lang="en-US"/>
        </a:p>
      </dgm:t>
    </dgm:pt>
    <dgm:pt modelId="{A71366BF-39ED-473A-8E79-07E9BD90C226}" type="parTrans" cxnId="{E1B214D5-2E08-470C-AAD8-F991962B165B}">
      <dgm:prSet/>
      <dgm:spPr/>
      <dgm:t>
        <a:bodyPr/>
        <a:lstStyle/>
        <a:p>
          <a:endParaRPr lang="en-US"/>
        </a:p>
      </dgm:t>
    </dgm:pt>
    <dgm:pt modelId="{3C26C5C5-188D-42E5-BC8A-32B523BBEC5C}" type="sibTrans" cxnId="{E1B214D5-2E08-470C-AAD8-F991962B165B}">
      <dgm:prSet/>
      <dgm:spPr/>
      <dgm:t>
        <a:bodyPr/>
        <a:lstStyle/>
        <a:p>
          <a:pPr>
            <a:lnSpc>
              <a:spcPct val="100000"/>
            </a:lnSpc>
          </a:pPr>
          <a:endParaRPr lang="en-US"/>
        </a:p>
      </dgm:t>
    </dgm:pt>
    <dgm:pt modelId="{FEFDCA31-1493-4F48-A2B5-46BFD297F3FE}">
      <dgm:prSet/>
      <dgm:spPr/>
      <dgm:t>
        <a:bodyPr/>
        <a:lstStyle/>
        <a:p>
          <a:pPr>
            <a:lnSpc>
              <a:spcPct val="100000"/>
            </a:lnSpc>
          </a:pPr>
          <a:r>
            <a:rPr lang="en-IN"/>
            <a:t>ACTIVATION OF BUZZER ON DETECTION</a:t>
          </a:r>
          <a:endParaRPr lang="en-US"/>
        </a:p>
      </dgm:t>
    </dgm:pt>
    <dgm:pt modelId="{C63C054B-F862-40FC-AF36-22EB9C514A13}" type="parTrans" cxnId="{BFF767FB-0489-482D-9EA1-91FCE857178C}">
      <dgm:prSet/>
      <dgm:spPr/>
      <dgm:t>
        <a:bodyPr/>
        <a:lstStyle/>
        <a:p>
          <a:endParaRPr lang="en-US"/>
        </a:p>
      </dgm:t>
    </dgm:pt>
    <dgm:pt modelId="{568309B6-F213-4426-A63E-3DC96C38C910}" type="sibTrans" cxnId="{BFF767FB-0489-482D-9EA1-91FCE857178C}">
      <dgm:prSet/>
      <dgm:spPr/>
      <dgm:t>
        <a:bodyPr/>
        <a:lstStyle/>
        <a:p>
          <a:pPr>
            <a:lnSpc>
              <a:spcPct val="100000"/>
            </a:lnSpc>
          </a:pPr>
          <a:endParaRPr lang="en-US"/>
        </a:p>
      </dgm:t>
    </dgm:pt>
    <dgm:pt modelId="{757B0B5D-6A99-4E78-8ABC-E154674EFD17}">
      <dgm:prSet/>
      <dgm:spPr/>
      <dgm:t>
        <a:bodyPr/>
        <a:lstStyle/>
        <a:p>
          <a:pPr>
            <a:lnSpc>
              <a:spcPct val="100000"/>
            </a:lnSpc>
          </a:pPr>
          <a:r>
            <a:rPr lang="en-IN" dirty="0"/>
            <a:t>DISPLAYING DISTANCE AND LOCATION OF OBJECT ON SCREEN</a:t>
          </a:r>
          <a:endParaRPr lang="en-US" dirty="0"/>
        </a:p>
      </dgm:t>
    </dgm:pt>
    <dgm:pt modelId="{F1C2EF81-9236-44F6-A0B2-339081745643}" type="parTrans" cxnId="{2EF5578F-CEC2-4D9E-84FD-FA6B2621509B}">
      <dgm:prSet/>
      <dgm:spPr/>
      <dgm:t>
        <a:bodyPr/>
        <a:lstStyle/>
        <a:p>
          <a:endParaRPr lang="en-US"/>
        </a:p>
      </dgm:t>
    </dgm:pt>
    <dgm:pt modelId="{E991FC14-C016-4D33-85F5-7A6793E48AF3}" type="sibTrans" cxnId="{2EF5578F-CEC2-4D9E-84FD-FA6B2621509B}">
      <dgm:prSet/>
      <dgm:spPr/>
      <dgm:t>
        <a:bodyPr/>
        <a:lstStyle/>
        <a:p>
          <a:endParaRPr lang="en-US"/>
        </a:p>
      </dgm:t>
    </dgm:pt>
    <dgm:pt modelId="{D4B831BA-6D50-4F9E-8F7C-A2F47DA33151}" type="pres">
      <dgm:prSet presAssocID="{EAAF4C7C-5955-47FE-BEC1-6437E4F75D4A}" presName="root" presStyleCnt="0">
        <dgm:presLayoutVars>
          <dgm:dir/>
          <dgm:resizeHandles val="exact"/>
        </dgm:presLayoutVars>
      </dgm:prSet>
      <dgm:spPr/>
    </dgm:pt>
    <dgm:pt modelId="{A5B5F09B-FF63-4F05-BB13-EDE01B9CDFC9}" type="pres">
      <dgm:prSet presAssocID="{F9276D55-61A3-4A31-AF4F-6E1215EF20AF}" presName="compNode" presStyleCnt="0"/>
      <dgm:spPr/>
    </dgm:pt>
    <dgm:pt modelId="{366251E6-F1EF-4BAE-BD50-B45F3CFE82B0}" type="pres">
      <dgm:prSet presAssocID="{F9276D55-61A3-4A31-AF4F-6E1215EF20AF}" presName="bgRect" presStyleLbl="bgShp" presStyleIdx="0" presStyleCnt="4"/>
      <dgm:spPr/>
    </dgm:pt>
    <dgm:pt modelId="{954B63D1-70BF-4784-AAA8-2B0ED6200AD5}" type="pres">
      <dgm:prSet presAssocID="{F9276D55-61A3-4A31-AF4F-6E1215EF20A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rrow: U-turn"/>
        </a:ext>
      </dgm:extLst>
    </dgm:pt>
    <dgm:pt modelId="{690F0AD5-FDD5-4870-B58C-964C9FA946E7}" type="pres">
      <dgm:prSet presAssocID="{F9276D55-61A3-4A31-AF4F-6E1215EF20AF}" presName="spaceRect" presStyleCnt="0"/>
      <dgm:spPr/>
    </dgm:pt>
    <dgm:pt modelId="{6407BD2A-4187-495B-BBB9-76424D174F54}" type="pres">
      <dgm:prSet presAssocID="{F9276D55-61A3-4A31-AF4F-6E1215EF20AF}" presName="parTx" presStyleLbl="revTx" presStyleIdx="0" presStyleCnt="4">
        <dgm:presLayoutVars>
          <dgm:chMax val="0"/>
          <dgm:chPref val="0"/>
        </dgm:presLayoutVars>
      </dgm:prSet>
      <dgm:spPr/>
    </dgm:pt>
    <dgm:pt modelId="{D0AE4151-29AD-4446-B9EA-806EF0DB82A8}" type="pres">
      <dgm:prSet presAssocID="{93240EB9-A80C-48DD-904D-0B08D82D178B}" presName="sibTrans" presStyleCnt="0"/>
      <dgm:spPr/>
    </dgm:pt>
    <dgm:pt modelId="{22C5AFD5-4A39-4A24-A4FA-F4296BA57282}" type="pres">
      <dgm:prSet presAssocID="{E0FD7AAC-666B-4E49-BBC2-DF18EE49DE56}" presName="compNode" presStyleCnt="0"/>
      <dgm:spPr/>
    </dgm:pt>
    <dgm:pt modelId="{48E239EC-2CDA-41C0-AF68-D52977B90098}" type="pres">
      <dgm:prSet presAssocID="{E0FD7AAC-666B-4E49-BBC2-DF18EE49DE56}" presName="bgRect" presStyleLbl="bgShp" presStyleIdx="1" presStyleCnt="4"/>
      <dgm:spPr/>
    </dgm:pt>
    <dgm:pt modelId="{5CDC9008-C7F6-429C-817D-E4DC78FC9333}" type="pres">
      <dgm:prSet presAssocID="{E0FD7AAC-666B-4E49-BBC2-DF18EE49DE5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rritant"/>
        </a:ext>
      </dgm:extLst>
    </dgm:pt>
    <dgm:pt modelId="{62E362C5-B677-41A0-94F1-D3785D1679A3}" type="pres">
      <dgm:prSet presAssocID="{E0FD7AAC-666B-4E49-BBC2-DF18EE49DE56}" presName="spaceRect" presStyleCnt="0"/>
      <dgm:spPr/>
    </dgm:pt>
    <dgm:pt modelId="{5B7D25AE-7CE2-416F-BA08-265D14CAB10C}" type="pres">
      <dgm:prSet presAssocID="{E0FD7AAC-666B-4E49-BBC2-DF18EE49DE56}" presName="parTx" presStyleLbl="revTx" presStyleIdx="1" presStyleCnt="4">
        <dgm:presLayoutVars>
          <dgm:chMax val="0"/>
          <dgm:chPref val="0"/>
        </dgm:presLayoutVars>
      </dgm:prSet>
      <dgm:spPr/>
    </dgm:pt>
    <dgm:pt modelId="{133521F8-8161-49B4-9643-4F9DB190DA98}" type="pres">
      <dgm:prSet presAssocID="{3C26C5C5-188D-42E5-BC8A-32B523BBEC5C}" presName="sibTrans" presStyleCnt="0"/>
      <dgm:spPr/>
    </dgm:pt>
    <dgm:pt modelId="{CB72FCDB-9D2E-4178-BC53-801D7727D266}" type="pres">
      <dgm:prSet presAssocID="{FEFDCA31-1493-4F48-A2B5-46BFD297F3FE}" presName="compNode" presStyleCnt="0"/>
      <dgm:spPr/>
    </dgm:pt>
    <dgm:pt modelId="{F5818273-07BD-4DC6-A1CC-1872E6472776}" type="pres">
      <dgm:prSet presAssocID="{FEFDCA31-1493-4F48-A2B5-46BFD297F3FE}" presName="bgRect" presStyleLbl="bgShp" presStyleIdx="2" presStyleCnt="4"/>
      <dgm:spPr/>
    </dgm:pt>
    <dgm:pt modelId="{3C08D4A9-7313-40D3-9AD7-D6A5D3EF67A2}" type="pres">
      <dgm:prSet presAssocID="{FEFDCA31-1493-4F48-A2B5-46BFD297F3F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iren"/>
        </a:ext>
      </dgm:extLst>
    </dgm:pt>
    <dgm:pt modelId="{D49742EB-0AC9-4DA3-81F0-B91B0ABCCB0B}" type="pres">
      <dgm:prSet presAssocID="{FEFDCA31-1493-4F48-A2B5-46BFD297F3FE}" presName="spaceRect" presStyleCnt="0"/>
      <dgm:spPr/>
    </dgm:pt>
    <dgm:pt modelId="{785B77EA-BED6-4FAC-B7AE-A77FD9293D65}" type="pres">
      <dgm:prSet presAssocID="{FEFDCA31-1493-4F48-A2B5-46BFD297F3FE}" presName="parTx" presStyleLbl="revTx" presStyleIdx="2" presStyleCnt="4">
        <dgm:presLayoutVars>
          <dgm:chMax val="0"/>
          <dgm:chPref val="0"/>
        </dgm:presLayoutVars>
      </dgm:prSet>
      <dgm:spPr/>
    </dgm:pt>
    <dgm:pt modelId="{B46A5DA4-A2D6-41C6-9394-56F1E0160011}" type="pres">
      <dgm:prSet presAssocID="{568309B6-F213-4426-A63E-3DC96C38C910}" presName="sibTrans" presStyleCnt="0"/>
      <dgm:spPr/>
    </dgm:pt>
    <dgm:pt modelId="{54F4F91B-2F58-4047-AEB1-23D1642C4B86}" type="pres">
      <dgm:prSet presAssocID="{757B0B5D-6A99-4E78-8ABC-E154674EFD17}" presName="compNode" presStyleCnt="0"/>
      <dgm:spPr/>
    </dgm:pt>
    <dgm:pt modelId="{2EF56C84-6DE4-4522-B198-2088751EA06D}" type="pres">
      <dgm:prSet presAssocID="{757B0B5D-6A99-4E78-8ABC-E154674EFD17}" presName="bgRect" presStyleLbl="bgShp" presStyleIdx="3" presStyleCnt="4"/>
      <dgm:spPr/>
    </dgm:pt>
    <dgm:pt modelId="{0DDDCC86-4083-494B-8F95-292757B6D921}" type="pres">
      <dgm:prSet presAssocID="{757B0B5D-6A99-4E78-8ABC-E154674EFD1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ght Pointing Backhand Index"/>
        </a:ext>
      </dgm:extLst>
    </dgm:pt>
    <dgm:pt modelId="{F399789D-355F-46F9-913C-94CC3B4D8AA8}" type="pres">
      <dgm:prSet presAssocID="{757B0B5D-6A99-4E78-8ABC-E154674EFD17}" presName="spaceRect" presStyleCnt="0"/>
      <dgm:spPr/>
    </dgm:pt>
    <dgm:pt modelId="{C3137167-D4B2-4247-AB0A-71CBE47BD352}" type="pres">
      <dgm:prSet presAssocID="{757B0B5D-6A99-4E78-8ABC-E154674EFD17}" presName="parTx" presStyleLbl="revTx" presStyleIdx="3" presStyleCnt="4">
        <dgm:presLayoutVars>
          <dgm:chMax val="0"/>
          <dgm:chPref val="0"/>
        </dgm:presLayoutVars>
      </dgm:prSet>
      <dgm:spPr/>
    </dgm:pt>
  </dgm:ptLst>
  <dgm:cxnLst>
    <dgm:cxn modelId="{ED8A1545-FD14-42DC-95B2-933248B8B454}" type="presOf" srcId="{F9276D55-61A3-4A31-AF4F-6E1215EF20AF}" destId="{6407BD2A-4187-495B-BBB9-76424D174F54}" srcOrd="0" destOrd="0" presId="urn:microsoft.com/office/officeart/2018/2/layout/IconVerticalSolidList"/>
    <dgm:cxn modelId="{F3FCB967-2C49-4026-9BAB-BC152FD3664A}" type="presOf" srcId="{E0FD7AAC-666B-4E49-BBC2-DF18EE49DE56}" destId="{5B7D25AE-7CE2-416F-BA08-265D14CAB10C}" srcOrd="0" destOrd="0" presId="urn:microsoft.com/office/officeart/2018/2/layout/IconVerticalSolidList"/>
    <dgm:cxn modelId="{4D82A54F-5521-4ABE-B9CE-34859036D78F}" type="presOf" srcId="{757B0B5D-6A99-4E78-8ABC-E154674EFD17}" destId="{C3137167-D4B2-4247-AB0A-71CBE47BD352}" srcOrd="0" destOrd="0" presId="urn:microsoft.com/office/officeart/2018/2/layout/IconVerticalSolidList"/>
    <dgm:cxn modelId="{F7B26B84-29B4-40A8-B4C3-D806178380A4}" srcId="{EAAF4C7C-5955-47FE-BEC1-6437E4F75D4A}" destId="{F9276D55-61A3-4A31-AF4F-6E1215EF20AF}" srcOrd="0" destOrd="0" parTransId="{DF831221-4455-422F-B3E6-A7CC0558A740}" sibTransId="{93240EB9-A80C-48DD-904D-0B08D82D178B}"/>
    <dgm:cxn modelId="{2EF5578F-CEC2-4D9E-84FD-FA6B2621509B}" srcId="{EAAF4C7C-5955-47FE-BEC1-6437E4F75D4A}" destId="{757B0B5D-6A99-4E78-8ABC-E154674EFD17}" srcOrd="3" destOrd="0" parTransId="{F1C2EF81-9236-44F6-A0B2-339081745643}" sibTransId="{E991FC14-C016-4D33-85F5-7A6793E48AF3}"/>
    <dgm:cxn modelId="{9DA96EC3-5D52-43F4-A2FF-1E65D6380AE2}" type="presOf" srcId="{FEFDCA31-1493-4F48-A2B5-46BFD297F3FE}" destId="{785B77EA-BED6-4FAC-B7AE-A77FD9293D65}" srcOrd="0" destOrd="0" presId="urn:microsoft.com/office/officeart/2018/2/layout/IconVerticalSolidList"/>
    <dgm:cxn modelId="{E1B214D5-2E08-470C-AAD8-F991962B165B}" srcId="{EAAF4C7C-5955-47FE-BEC1-6437E4F75D4A}" destId="{E0FD7AAC-666B-4E49-BBC2-DF18EE49DE56}" srcOrd="1" destOrd="0" parTransId="{A71366BF-39ED-473A-8E79-07E9BD90C226}" sibTransId="{3C26C5C5-188D-42E5-BC8A-32B523BBEC5C}"/>
    <dgm:cxn modelId="{05DAA5F1-BBC4-4C5D-B29F-4259C832143A}" type="presOf" srcId="{EAAF4C7C-5955-47FE-BEC1-6437E4F75D4A}" destId="{D4B831BA-6D50-4F9E-8F7C-A2F47DA33151}" srcOrd="0" destOrd="0" presId="urn:microsoft.com/office/officeart/2018/2/layout/IconVerticalSolidList"/>
    <dgm:cxn modelId="{BFF767FB-0489-482D-9EA1-91FCE857178C}" srcId="{EAAF4C7C-5955-47FE-BEC1-6437E4F75D4A}" destId="{FEFDCA31-1493-4F48-A2B5-46BFD297F3FE}" srcOrd="2" destOrd="0" parTransId="{C63C054B-F862-40FC-AF36-22EB9C514A13}" sibTransId="{568309B6-F213-4426-A63E-3DC96C38C910}"/>
    <dgm:cxn modelId="{29AC1A42-B0FD-4677-87E7-5B90D8373FD3}" type="presParOf" srcId="{D4B831BA-6D50-4F9E-8F7C-A2F47DA33151}" destId="{A5B5F09B-FF63-4F05-BB13-EDE01B9CDFC9}" srcOrd="0" destOrd="0" presId="urn:microsoft.com/office/officeart/2018/2/layout/IconVerticalSolidList"/>
    <dgm:cxn modelId="{DC7C2841-206F-43E2-897D-72229630BE43}" type="presParOf" srcId="{A5B5F09B-FF63-4F05-BB13-EDE01B9CDFC9}" destId="{366251E6-F1EF-4BAE-BD50-B45F3CFE82B0}" srcOrd="0" destOrd="0" presId="urn:microsoft.com/office/officeart/2018/2/layout/IconVerticalSolidList"/>
    <dgm:cxn modelId="{A658B77F-660E-40A3-BD83-2D568985B09A}" type="presParOf" srcId="{A5B5F09B-FF63-4F05-BB13-EDE01B9CDFC9}" destId="{954B63D1-70BF-4784-AAA8-2B0ED6200AD5}" srcOrd="1" destOrd="0" presId="urn:microsoft.com/office/officeart/2018/2/layout/IconVerticalSolidList"/>
    <dgm:cxn modelId="{0884DAAE-CA31-4674-85A4-023ADF666408}" type="presParOf" srcId="{A5B5F09B-FF63-4F05-BB13-EDE01B9CDFC9}" destId="{690F0AD5-FDD5-4870-B58C-964C9FA946E7}" srcOrd="2" destOrd="0" presId="urn:microsoft.com/office/officeart/2018/2/layout/IconVerticalSolidList"/>
    <dgm:cxn modelId="{2F252580-822A-4400-95BB-394E217D1DD3}" type="presParOf" srcId="{A5B5F09B-FF63-4F05-BB13-EDE01B9CDFC9}" destId="{6407BD2A-4187-495B-BBB9-76424D174F54}" srcOrd="3" destOrd="0" presId="urn:microsoft.com/office/officeart/2018/2/layout/IconVerticalSolidList"/>
    <dgm:cxn modelId="{42C55972-C835-4E0E-960A-EFCF7AB1EAAC}" type="presParOf" srcId="{D4B831BA-6D50-4F9E-8F7C-A2F47DA33151}" destId="{D0AE4151-29AD-4446-B9EA-806EF0DB82A8}" srcOrd="1" destOrd="0" presId="urn:microsoft.com/office/officeart/2018/2/layout/IconVerticalSolidList"/>
    <dgm:cxn modelId="{B04EB106-83D5-458F-9EEB-D0C725927E8A}" type="presParOf" srcId="{D4B831BA-6D50-4F9E-8F7C-A2F47DA33151}" destId="{22C5AFD5-4A39-4A24-A4FA-F4296BA57282}" srcOrd="2" destOrd="0" presId="urn:microsoft.com/office/officeart/2018/2/layout/IconVerticalSolidList"/>
    <dgm:cxn modelId="{C406D51A-74CE-4252-A4A9-1AABC1D331B7}" type="presParOf" srcId="{22C5AFD5-4A39-4A24-A4FA-F4296BA57282}" destId="{48E239EC-2CDA-41C0-AF68-D52977B90098}" srcOrd="0" destOrd="0" presId="urn:microsoft.com/office/officeart/2018/2/layout/IconVerticalSolidList"/>
    <dgm:cxn modelId="{A0C9944F-36FD-43E9-982B-CC98C242472B}" type="presParOf" srcId="{22C5AFD5-4A39-4A24-A4FA-F4296BA57282}" destId="{5CDC9008-C7F6-429C-817D-E4DC78FC9333}" srcOrd="1" destOrd="0" presId="urn:microsoft.com/office/officeart/2018/2/layout/IconVerticalSolidList"/>
    <dgm:cxn modelId="{713063C7-01CD-4B3E-B765-17E86422719A}" type="presParOf" srcId="{22C5AFD5-4A39-4A24-A4FA-F4296BA57282}" destId="{62E362C5-B677-41A0-94F1-D3785D1679A3}" srcOrd="2" destOrd="0" presId="urn:microsoft.com/office/officeart/2018/2/layout/IconVerticalSolidList"/>
    <dgm:cxn modelId="{8BA3C3F7-16AA-4837-B766-2F3361AE4B5E}" type="presParOf" srcId="{22C5AFD5-4A39-4A24-A4FA-F4296BA57282}" destId="{5B7D25AE-7CE2-416F-BA08-265D14CAB10C}" srcOrd="3" destOrd="0" presId="urn:microsoft.com/office/officeart/2018/2/layout/IconVerticalSolidList"/>
    <dgm:cxn modelId="{D05EE22A-A7CA-497B-993B-D83E9410D4EC}" type="presParOf" srcId="{D4B831BA-6D50-4F9E-8F7C-A2F47DA33151}" destId="{133521F8-8161-49B4-9643-4F9DB190DA98}" srcOrd="3" destOrd="0" presId="urn:microsoft.com/office/officeart/2018/2/layout/IconVerticalSolidList"/>
    <dgm:cxn modelId="{559D4F50-6688-4CA1-906F-3C0BC48D00D8}" type="presParOf" srcId="{D4B831BA-6D50-4F9E-8F7C-A2F47DA33151}" destId="{CB72FCDB-9D2E-4178-BC53-801D7727D266}" srcOrd="4" destOrd="0" presId="urn:microsoft.com/office/officeart/2018/2/layout/IconVerticalSolidList"/>
    <dgm:cxn modelId="{B7AAF8BE-970F-4918-AE30-69A04AA7AD4B}" type="presParOf" srcId="{CB72FCDB-9D2E-4178-BC53-801D7727D266}" destId="{F5818273-07BD-4DC6-A1CC-1872E6472776}" srcOrd="0" destOrd="0" presId="urn:microsoft.com/office/officeart/2018/2/layout/IconVerticalSolidList"/>
    <dgm:cxn modelId="{9BC60B17-FC09-4F27-A640-512653803F57}" type="presParOf" srcId="{CB72FCDB-9D2E-4178-BC53-801D7727D266}" destId="{3C08D4A9-7313-40D3-9AD7-D6A5D3EF67A2}" srcOrd="1" destOrd="0" presId="urn:microsoft.com/office/officeart/2018/2/layout/IconVerticalSolidList"/>
    <dgm:cxn modelId="{FF4CEFA9-69C8-424E-A448-9093923DED45}" type="presParOf" srcId="{CB72FCDB-9D2E-4178-BC53-801D7727D266}" destId="{D49742EB-0AC9-4DA3-81F0-B91B0ABCCB0B}" srcOrd="2" destOrd="0" presId="urn:microsoft.com/office/officeart/2018/2/layout/IconVerticalSolidList"/>
    <dgm:cxn modelId="{B7822BB0-9CBC-4B49-B2D3-2F22BA30FC18}" type="presParOf" srcId="{CB72FCDB-9D2E-4178-BC53-801D7727D266}" destId="{785B77EA-BED6-4FAC-B7AE-A77FD9293D65}" srcOrd="3" destOrd="0" presId="urn:microsoft.com/office/officeart/2018/2/layout/IconVerticalSolidList"/>
    <dgm:cxn modelId="{225574E5-F0CF-458C-BD00-C41255093463}" type="presParOf" srcId="{D4B831BA-6D50-4F9E-8F7C-A2F47DA33151}" destId="{B46A5DA4-A2D6-41C6-9394-56F1E0160011}" srcOrd="5" destOrd="0" presId="urn:microsoft.com/office/officeart/2018/2/layout/IconVerticalSolidList"/>
    <dgm:cxn modelId="{0077F492-966C-42B8-B3D1-D2B7BE4EA113}" type="presParOf" srcId="{D4B831BA-6D50-4F9E-8F7C-A2F47DA33151}" destId="{54F4F91B-2F58-4047-AEB1-23D1642C4B86}" srcOrd="6" destOrd="0" presId="urn:microsoft.com/office/officeart/2018/2/layout/IconVerticalSolidList"/>
    <dgm:cxn modelId="{49F7F68F-6069-4FE7-ADA7-93620A647A21}" type="presParOf" srcId="{54F4F91B-2F58-4047-AEB1-23D1642C4B86}" destId="{2EF56C84-6DE4-4522-B198-2088751EA06D}" srcOrd="0" destOrd="0" presId="urn:microsoft.com/office/officeart/2018/2/layout/IconVerticalSolidList"/>
    <dgm:cxn modelId="{DE594863-47B3-4F4F-9C82-3F35E89F86AC}" type="presParOf" srcId="{54F4F91B-2F58-4047-AEB1-23D1642C4B86}" destId="{0DDDCC86-4083-494B-8F95-292757B6D921}" srcOrd="1" destOrd="0" presId="urn:microsoft.com/office/officeart/2018/2/layout/IconVerticalSolidList"/>
    <dgm:cxn modelId="{883C3F38-F576-491E-8560-C0518A0CB53D}" type="presParOf" srcId="{54F4F91B-2F58-4047-AEB1-23D1642C4B86}" destId="{F399789D-355F-46F9-913C-94CC3B4D8AA8}" srcOrd="2" destOrd="0" presId="urn:microsoft.com/office/officeart/2018/2/layout/IconVerticalSolidList"/>
    <dgm:cxn modelId="{D4813C12-DA60-4C5A-8D04-4C498D440F8A}" type="presParOf" srcId="{54F4F91B-2F58-4047-AEB1-23D1642C4B86}" destId="{C3137167-D4B2-4247-AB0A-71CBE47BD35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6251E6-F1EF-4BAE-BD50-B45F3CFE82B0}">
      <dsp:nvSpPr>
        <dsp:cNvPr id="0" name=""/>
        <dsp:cNvSpPr/>
      </dsp:nvSpPr>
      <dsp:spPr>
        <a:xfrm>
          <a:off x="0" y="1610"/>
          <a:ext cx="8596312" cy="8164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4B63D1-70BF-4784-AAA8-2B0ED6200AD5}">
      <dsp:nvSpPr>
        <dsp:cNvPr id="0" name=""/>
        <dsp:cNvSpPr/>
      </dsp:nvSpPr>
      <dsp:spPr>
        <a:xfrm>
          <a:off x="246981" y="185315"/>
          <a:ext cx="449056" cy="44905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407BD2A-4187-495B-BBB9-76424D174F54}">
      <dsp:nvSpPr>
        <dsp:cNvPr id="0" name=""/>
        <dsp:cNvSpPr/>
      </dsp:nvSpPr>
      <dsp:spPr>
        <a:xfrm>
          <a:off x="943018" y="1610"/>
          <a:ext cx="7653293" cy="816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09" tIns="86409" rIns="86409" bIns="86409" numCol="1" spcCol="1270" anchor="ctr" anchorCtr="0">
          <a:noAutofit/>
        </a:bodyPr>
        <a:lstStyle/>
        <a:p>
          <a:pPr marL="0" lvl="0" indent="0" algn="l" defTabSz="933450">
            <a:lnSpc>
              <a:spcPct val="100000"/>
            </a:lnSpc>
            <a:spcBef>
              <a:spcPct val="0"/>
            </a:spcBef>
            <a:spcAft>
              <a:spcPct val="35000"/>
            </a:spcAft>
            <a:buNone/>
          </a:pPr>
          <a:r>
            <a:rPr lang="en-IN" sz="2100" kern="1200" dirty="0"/>
            <a:t>ROTATION OF ULTRASONIC SENSOR MOUNTED ON SERVO MOTOR</a:t>
          </a:r>
          <a:endParaRPr lang="en-US" sz="2100" kern="1200" dirty="0"/>
        </a:p>
      </dsp:txBody>
      <dsp:txXfrm>
        <a:off x="943018" y="1610"/>
        <a:ext cx="7653293" cy="816466"/>
      </dsp:txXfrm>
    </dsp:sp>
    <dsp:sp modelId="{48E239EC-2CDA-41C0-AF68-D52977B90098}">
      <dsp:nvSpPr>
        <dsp:cNvPr id="0" name=""/>
        <dsp:cNvSpPr/>
      </dsp:nvSpPr>
      <dsp:spPr>
        <a:xfrm>
          <a:off x="0" y="1022193"/>
          <a:ext cx="8596312" cy="8164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DC9008-C7F6-429C-817D-E4DC78FC9333}">
      <dsp:nvSpPr>
        <dsp:cNvPr id="0" name=""/>
        <dsp:cNvSpPr/>
      </dsp:nvSpPr>
      <dsp:spPr>
        <a:xfrm>
          <a:off x="246981" y="1205898"/>
          <a:ext cx="449056" cy="44905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B7D25AE-7CE2-416F-BA08-265D14CAB10C}">
      <dsp:nvSpPr>
        <dsp:cNvPr id="0" name=""/>
        <dsp:cNvSpPr/>
      </dsp:nvSpPr>
      <dsp:spPr>
        <a:xfrm>
          <a:off x="943018" y="1022193"/>
          <a:ext cx="7653293" cy="816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09" tIns="86409" rIns="86409" bIns="86409" numCol="1" spcCol="1270" anchor="ctr" anchorCtr="0">
          <a:noAutofit/>
        </a:bodyPr>
        <a:lstStyle/>
        <a:p>
          <a:pPr marL="0" lvl="0" indent="0" algn="l" defTabSz="933450">
            <a:lnSpc>
              <a:spcPct val="100000"/>
            </a:lnSpc>
            <a:spcBef>
              <a:spcPct val="0"/>
            </a:spcBef>
            <a:spcAft>
              <a:spcPct val="35000"/>
            </a:spcAft>
            <a:buNone/>
          </a:pPr>
          <a:r>
            <a:rPr lang="en-IN" sz="2100" kern="1200"/>
            <a:t>DETECTION OF ANY OBJECT OR OBSTACLE</a:t>
          </a:r>
          <a:endParaRPr lang="en-US" sz="2100" kern="1200"/>
        </a:p>
      </dsp:txBody>
      <dsp:txXfrm>
        <a:off x="943018" y="1022193"/>
        <a:ext cx="7653293" cy="816466"/>
      </dsp:txXfrm>
    </dsp:sp>
    <dsp:sp modelId="{F5818273-07BD-4DC6-A1CC-1872E6472776}">
      <dsp:nvSpPr>
        <dsp:cNvPr id="0" name=""/>
        <dsp:cNvSpPr/>
      </dsp:nvSpPr>
      <dsp:spPr>
        <a:xfrm>
          <a:off x="0" y="2042776"/>
          <a:ext cx="8596312" cy="8164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08D4A9-7313-40D3-9AD7-D6A5D3EF67A2}">
      <dsp:nvSpPr>
        <dsp:cNvPr id="0" name=""/>
        <dsp:cNvSpPr/>
      </dsp:nvSpPr>
      <dsp:spPr>
        <a:xfrm>
          <a:off x="246981" y="2226481"/>
          <a:ext cx="449056" cy="44905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85B77EA-BED6-4FAC-B7AE-A77FD9293D65}">
      <dsp:nvSpPr>
        <dsp:cNvPr id="0" name=""/>
        <dsp:cNvSpPr/>
      </dsp:nvSpPr>
      <dsp:spPr>
        <a:xfrm>
          <a:off x="943018" y="2042776"/>
          <a:ext cx="7653293" cy="816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09" tIns="86409" rIns="86409" bIns="86409" numCol="1" spcCol="1270" anchor="ctr" anchorCtr="0">
          <a:noAutofit/>
        </a:bodyPr>
        <a:lstStyle/>
        <a:p>
          <a:pPr marL="0" lvl="0" indent="0" algn="l" defTabSz="933450">
            <a:lnSpc>
              <a:spcPct val="100000"/>
            </a:lnSpc>
            <a:spcBef>
              <a:spcPct val="0"/>
            </a:spcBef>
            <a:spcAft>
              <a:spcPct val="35000"/>
            </a:spcAft>
            <a:buNone/>
          </a:pPr>
          <a:r>
            <a:rPr lang="en-IN" sz="2100" kern="1200"/>
            <a:t>ACTIVATION OF BUZZER ON DETECTION</a:t>
          </a:r>
          <a:endParaRPr lang="en-US" sz="2100" kern="1200"/>
        </a:p>
      </dsp:txBody>
      <dsp:txXfrm>
        <a:off x="943018" y="2042776"/>
        <a:ext cx="7653293" cy="816466"/>
      </dsp:txXfrm>
    </dsp:sp>
    <dsp:sp modelId="{2EF56C84-6DE4-4522-B198-2088751EA06D}">
      <dsp:nvSpPr>
        <dsp:cNvPr id="0" name=""/>
        <dsp:cNvSpPr/>
      </dsp:nvSpPr>
      <dsp:spPr>
        <a:xfrm>
          <a:off x="0" y="3063359"/>
          <a:ext cx="8596312" cy="8164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DDDCC86-4083-494B-8F95-292757B6D921}">
      <dsp:nvSpPr>
        <dsp:cNvPr id="0" name=""/>
        <dsp:cNvSpPr/>
      </dsp:nvSpPr>
      <dsp:spPr>
        <a:xfrm>
          <a:off x="246981" y="3247064"/>
          <a:ext cx="449056" cy="44905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3137167-D4B2-4247-AB0A-71CBE47BD352}">
      <dsp:nvSpPr>
        <dsp:cNvPr id="0" name=""/>
        <dsp:cNvSpPr/>
      </dsp:nvSpPr>
      <dsp:spPr>
        <a:xfrm>
          <a:off x="943018" y="3063359"/>
          <a:ext cx="7653293" cy="816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409" tIns="86409" rIns="86409" bIns="86409" numCol="1" spcCol="1270" anchor="ctr" anchorCtr="0">
          <a:noAutofit/>
        </a:bodyPr>
        <a:lstStyle/>
        <a:p>
          <a:pPr marL="0" lvl="0" indent="0" algn="l" defTabSz="933450">
            <a:lnSpc>
              <a:spcPct val="100000"/>
            </a:lnSpc>
            <a:spcBef>
              <a:spcPct val="0"/>
            </a:spcBef>
            <a:spcAft>
              <a:spcPct val="35000"/>
            </a:spcAft>
            <a:buNone/>
          </a:pPr>
          <a:r>
            <a:rPr lang="en-IN" sz="2100" kern="1200" dirty="0"/>
            <a:t>DISPLAYING DISTANCE AND LOCATION OF OBJECT ON SCREEN</a:t>
          </a:r>
          <a:endParaRPr lang="en-US" sz="2100" kern="1200" dirty="0"/>
        </a:p>
      </dsp:txBody>
      <dsp:txXfrm>
        <a:off x="943018" y="3063359"/>
        <a:ext cx="7653293" cy="81646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jpg>
</file>

<file path=ppt/media/image14.png>
</file>

<file path=ppt/media/image15.png>
</file>

<file path=ppt/media/image16.jpg>
</file>

<file path=ppt/media/image17.jpeg>
</file>

<file path=ppt/media/image18.jpeg>
</file>

<file path=ppt/media/image19.jpeg>
</file>

<file path=ppt/media/image2.jp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9286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40958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01691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0043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60874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1681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235627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538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0307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3865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2/20/2021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825857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9275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4482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2844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2/20/2021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488824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9498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2/20/2021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67893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45AFB-0D91-46F2-BD6B-3DADB1F1EC02}"/>
              </a:ext>
            </a:extLst>
          </p:cNvPr>
          <p:cNvSpPr>
            <a:spLocks noGrp="1"/>
          </p:cNvSpPr>
          <p:nvPr>
            <p:ph type="ctrTitle"/>
          </p:nvPr>
        </p:nvSpPr>
        <p:spPr>
          <a:xfrm>
            <a:off x="1302542" y="173533"/>
            <a:ext cx="7766936" cy="1236783"/>
          </a:xfrm>
        </p:spPr>
        <p:txBody>
          <a:bodyPr/>
          <a:lstStyle/>
          <a:p>
            <a:pPr algn="ctr"/>
            <a:r>
              <a:rPr lang="en-IN" sz="6600" dirty="0"/>
              <a:t>   RADAR SYSTEM</a:t>
            </a:r>
          </a:p>
        </p:txBody>
      </p:sp>
      <p:sp>
        <p:nvSpPr>
          <p:cNvPr id="3" name="Subtitle 2">
            <a:extLst>
              <a:ext uri="{FF2B5EF4-FFF2-40B4-BE49-F238E27FC236}">
                <a16:creationId xmlns:a16="http://schemas.microsoft.com/office/drawing/2014/main" id="{7ACD939B-C7AC-4F38-923C-60ED8A17FDFC}"/>
              </a:ext>
            </a:extLst>
          </p:cNvPr>
          <p:cNvSpPr>
            <a:spLocks noGrp="1"/>
          </p:cNvSpPr>
          <p:nvPr>
            <p:ph type="subTitle" idx="1"/>
          </p:nvPr>
        </p:nvSpPr>
        <p:spPr>
          <a:xfrm>
            <a:off x="7210697" y="5645009"/>
            <a:ext cx="4757185" cy="1096899"/>
          </a:xfrm>
        </p:spPr>
        <p:txBody>
          <a:bodyPr>
            <a:normAutofit fontScale="92500" lnSpcReduction="10000"/>
          </a:bodyPr>
          <a:lstStyle/>
          <a:p>
            <a:pPr algn="l"/>
            <a:r>
              <a:rPr lang="en-IN" dirty="0">
                <a:solidFill>
                  <a:schemeClr val="tx1">
                    <a:lumMod val="65000"/>
                    <a:lumOff val="35000"/>
                  </a:schemeClr>
                </a:solidFill>
                <a:latin typeface="Arial Black" panose="020B0A04020102020204" pitchFamily="34" charset="0"/>
              </a:rPr>
              <a:t>ABHINAV KUMAR RAI  :</a:t>
            </a:r>
            <a:r>
              <a:rPr lang="en-IN" dirty="0">
                <a:solidFill>
                  <a:schemeClr val="bg1"/>
                </a:solidFill>
                <a:latin typeface="Arial Black" panose="020B0A04020102020204" pitchFamily="34" charset="0"/>
              </a:rPr>
              <a:t>1MS18CS004</a:t>
            </a:r>
          </a:p>
          <a:p>
            <a:pPr algn="l"/>
            <a:r>
              <a:rPr lang="en-IN" dirty="0">
                <a:solidFill>
                  <a:schemeClr val="tx1">
                    <a:lumMod val="65000"/>
                    <a:lumOff val="35000"/>
                  </a:schemeClr>
                </a:solidFill>
                <a:latin typeface="Arial Black" panose="020B0A04020102020204" pitchFamily="34" charset="0"/>
              </a:rPr>
              <a:t>AVANEESH BINDAL    :</a:t>
            </a:r>
            <a:r>
              <a:rPr lang="en-IN" dirty="0">
                <a:solidFill>
                  <a:schemeClr val="bg1"/>
                </a:solidFill>
                <a:latin typeface="Arial Black" panose="020B0A04020102020204" pitchFamily="34" charset="0"/>
              </a:rPr>
              <a:t>1MS18CS033</a:t>
            </a:r>
          </a:p>
          <a:p>
            <a:pPr algn="l"/>
            <a:r>
              <a:rPr lang="en-IN" dirty="0">
                <a:solidFill>
                  <a:schemeClr val="tx1">
                    <a:lumMod val="65000"/>
                    <a:lumOff val="35000"/>
                  </a:schemeClr>
                </a:solidFill>
                <a:latin typeface="Arial Black" panose="020B0A04020102020204" pitchFamily="34" charset="0"/>
              </a:rPr>
              <a:t>ARYA KUMARI          :</a:t>
            </a:r>
            <a:r>
              <a:rPr lang="en-IN" dirty="0">
                <a:solidFill>
                  <a:schemeClr val="bg1"/>
                </a:solidFill>
                <a:latin typeface="Arial Black" panose="020B0A04020102020204" pitchFamily="34" charset="0"/>
              </a:rPr>
              <a:t>1MS18IS019</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8468" y="1627949"/>
            <a:ext cx="7297783" cy="3745240"/>
          </a:xfrm>
          <a:prstGeom prst="rect">
            <a:avLst/>
          </a:prstGeom>
        </p:spPr>
      </p:pic>
    </p:spTree>
    <p:extLst>
      <p:ext uri="{BB962C8B-B14F-4D97-AF65-F5344CB8AC3E}">
        <p14:creationId xmlns:p14="http://schemas.microsoft.com/office/powerpoint/2010/main" val="3042836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700" y="94034"/>
            <a:ext cx="8596668" cy="809897"/>
          </a:xfrm>
        </p:spPr>
        <p:txBody>
          <a:bodyPr/>
          <a:lstStyle/>
          <a:p>
            <a:pPr algn="ctr"/>
            <a:r>
              <a:rPr lang="en-US" dirty="0"/>
              <a:t>OUTPUT SAMPLES</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98637" y="4183941"/>
            <a:ext cx="4553934" cy="2561587"/>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829" y="903931"/>
            <a:ext cx="6556443" cy="4407371"/>
          </a:xfrm>
          <a:prstGeom prst="rect">
            <a:avLst/>
          </a:prstGeom>
        </p:spPr>
      </p:pic>
    </p:spTree>
    <p:extLst>
      <p:ext uri="{BB962C8B-B14F-4D97-AF65-F5344CB8AC3E}">
        <p14:creationId xmlns:p14="http://schemas.microsoft.com/office/powerpoint/2010/main" val="84108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346" y="87270"/>
            <a:ext cx="8596668" cy="625813"/>
          </a:xfrm>
        </p:spPr>
        <p:txBody>
          <a:bodyPr>
            <a:normAutofit fontScale="90000"/>
          </a:bodyPr>
          <a:lstStyle/>
          <a:p>
            <a:pPr algn="ctr"/>
            <a:r>
              <a:rPr lang="en-US" dirty="0"/>
              <a:t>OUTPUT SAMPLES</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3684" y="818884"/>
            <a:ext cx="4534022" cy="5350212"/>
          </a:xfr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21986"/>
          <a:stretch/>
        </p:blipFill>
        <p:spPr>
          <a:xfrm>
            <a:off x="5986227" y="818884"/>
            <a:ext cx="5468323" cy="5350212"/>
          </a:xfrm>
          <a:prstGeom prst="rect">
            <a:avLst/>
          </a:prstGeom>
        </p:spPr>
      </p:pic>
      <p:sp>
        <p:nvSpPr>
          <p:cNvPr id="7" name="TextBox 6"/>
          <p:cNvSpPr txBox="1"/>
          <p:nvPr/>
        </p:nvSpPr>
        <p:spPr>
          <a:xfrm>
            <a:off x="1062446" y="6274897"/>
            <a:ext cx="2872902" cy="369332"/>
          </a:xfrm>
          <a:prstGeom prst="rect">
            <a:avLst/>
          </a:prstGeom>
          <a:noFill/>
        </p:spPr>
        <p:txBody>
          <a:bodyPr wrap="none" rtlCol="0">
            <a:spAutoFit/>
          </a:bodyPr>
          <a:lstStyle/>
          <a:p>
            <a:r>
              <a:rPr lang="en-US" dirty="0"/>
              <a:t>When there is no obstacle</a:t>
            </a:r>
            <a:endParaRPr lang="en-IN" dirty="0"/>
          </a:p>
        </p:txBody>
      </p:sp>
      <p:sp>
        <p:nvSpPr>
          <p:cNvPr id="8" name="TextBox 7"/>
          <p:cNvSpPr txBox="1"/>
          <p:nvPr/>
        </p:nvSpPr>
        <p:spPr>
          <a:xfrm>
            <a:off x="7310062" y="6274897"/>
            <a:ext cx="3243196" cy="369332"/>
          </a:xfrm>
          <a:prstGeom prst="rect">
            <a:avLst/>
          </a:prstGeom>
          <a:noFill/>
        </p:spPr>
        <p:txBody>
          <a:bodyPr wrap="none" rtlCol="0">
            <a:spAutoFit/>
          </a:bodyPr>
          <a:lstStyle/>
          <a:p>
            <a:r>
              <a:rPr lang="en-US" dirty="0"/>
              <a:t>When an obstacle is detected</a:t>
            </a:r>
            <a:endParaRPr lang="en-IN" dirty="0"/>
          </a:p>
        </p:txBody>
      </p:sp>
    </p:spTree>
    <p:extLst>
      <p:ext uri="{BB962C8B-B14F-4D97-AF65-F5344CB8AC3E}">
        <p14:creationId xmlns:p14="http://schemas.microsoft.com/office/powerpoint/2010/main" val="554634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7F8CC-C641-43D3-A73A-98565CAC9359}"/>
              </a:ext>
            </a:extLst>
          </p:cNvPr>
          <p:cNvSpPr>
            <a:spLocks noGrp="1"/>
          </p:cNvSpPr>
          <p:nvPr>
            <p:ph type="title"/>
          </p:nvPr>
        </p:nvSpPr>
        <p:spPr/>
        <p:txBody>
          <a:bodyPr/>
          <a:lstStyle/>
          <a:p>
            <a:pPr algn="ctr"/>
            <a:r>
              <a:rPr lang="en-IN" dirty="0"/>
              <a:t>CONCLUSION</a:t>
            </a:r>
          </a:p>
        </p:txBody>
      </p:sp>
      <p:sp>
        <p:nvSpPr>
          <p:cNvPr id="3" name="Content Placeholder 2">
            <a:extLst>
              <a:ext uri="{FF2B5EF4-FFF2-40B4-BE49-F238E27FC236}">
                <a16:creationId xmlns:a16="http://schemas.microsoft.com/office/drawing/2014/main" id="{B201A2E5-9ABA-4CC6-9DCA-483B52F51C26}"/>
              </a:ext>
            </a:extLst>
          </p:cNvPr>
          <p:cNvSpPr>
            <a:spLocks noGrp="1"/>
          </p:cNvSpPr>
          <p:nvPr>
            <p:ph idx="1"/>
          </p:nvPr>
        </p:nvSpPr>
        <p:spPr/>
        <p:txBody>
          <a:bodyPr/>
          <a:lstStyle/>
          <a:p>
            <a:r>
              <a:rPr lang="en-IN" dirty="0"/>
              <a:t>SUCCESSFUL DETECTION OF OBJECT.</a:t>
            </a:r>
          </a:p>
          <a:p>
            <a:endParaRPr lang="en-IN" dirty="0"/>
          </a:p>
          <a:p>
            <a:r>
              <a:rPr lang="en-IN" dirty="0"/>
              <a:t>DISPLAYING PRECISE DISTANCE AND LOCATION.</a:t>
            </a:r>
          </a:p>
          <a:p>
            <a:endParaRPr lang="en-IN" dirty="0"/>
          </a:p>
          <a:p>
            <a:r>
              <a:rPr lang="en-IN" dirty="0"/>
              <a:t>CAN BE USED MAINLY FOR OUTDOOR DETECTION PURPOSES,IF IMPLEMENTED ON A LARGE SCALE.</a:t>
            </a:r>
          </a:p>
          <a:p>
            <a:endParaRPr lang="en-IN" dirty="0"/>
          </a:p>
          <a:p>
            <a:endParaRPr lang="en-IN" dirty="0"/>
          </a:p>
        </p:txBody>
      </p:sp>
    </p:spTree>
    <p:extLst>
      <p:ext uri="{BB962C8B-B14F-4D97-AF65-F5344CB8AC3E}">
        <p14:creationId xmlns:p14="http://schemas.microsoft.com/office/powerpoint/2010/main" val="2393971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33659-C5F1-4C25-BCCA-E49C03F3ED36}"/>
              </a:ext>
            </a:extLst>
          </p:cNvPr>
          <p:cNvSpPr>
            <a:spLocks noGrp="1"/>
          </p:cNvSpPr>
          <p:nvPr>
            <p:ph type="title"/>
          </p:nvPr>
        </p:nvSpPr>
        <p:spPr>
          <a:xfrm>
            <a:off x="890398" y="3006570"/>
            <a:ext cx="8596668" cy="1320800"/>
          </a:xfrm>
        </p:spPr>
        <p:txBody>
          <a:bodyPr>
            <a:normAutofit/>
          </a:bodyPr>
          <a:lstStyle/>
          <a:p>
            <a:pPr algn="ctr"/>
            <a:r>
              <a:rPr lang="en-IN" sz="6000" dirty="0"/>
              <a:t>THANK YOU</a:t>
            </a:r>
          </a:p>
        </p:txBody>
      </p:sp>
    </p:spTree>
    <p:extLst>
      <p:ext uri="{BB962C8B-B14F-4D97-AF65-F5344CB8AC3E}">
        <p14:creationId xmlns:p14="http://schemas.microsoft.com/office/powerpoint/2010/main" val="28109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PROBLEM STATEMENT	</a:t>
            </a:r>
            <a:endParaRPr lang="en-IN" dirty="0"/>
          </a:p>
        </p:txBody>
      </p:sp>
      <p:sp>
        <p:nvSpPr>
          <p:cNvPr id="3" name="Content Placeholder 2"/>
          <p:cNvSpPr>
            <a:spLocks noGrp="1"/>
          </p:cNvSpPr>
          <p:nvPr>
            <p:ph idx="1"/>
          </p:nvPr>
        </p:nvSpPr>
        <p:spPr/>
        <p:txBody>
          <a:bodyPr/>
          <a:lstStyle/>
          <a:p>
            <a:r>
              <a:rPr lang="en-US" sz="2800" dirty="0"/>
              <a:t>To create a RADAR SYSTEM which can detect any object/obstacles in a particular range and display its precise location and distance on the SCREEN and trigger an alarm/buzzer on detection</a:t>
            </a:r>
            <a:r>
              <a:rPr lang="en-US" dirty="0"/>
              <a:t>.</a:t>
            </a:r>
            <a:endParaRPr lang="en-IN" dirty="0"/>
          </a:p>
        </p:txBody>
      </p:sp>
    </p:spTree>
    <p:extLst>
      <p:ext uri="{BB962C8B-B14F-4D97-AF65-F5344CB8AC3E}">
        <p14:creationId xmlns:p14="http://schemas.microsoft.com/office/powerpoint/2010/main" val="3235718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B4F98-2A83-4E8F-A088-019F34588FD6}"/>
              </a:ext>
            </a:extLst>
          </p:cNvPr>
          <p:cNvSpPr>
            <a:spLocks noGrp="1"/>
          </p:cNvSpPr>
          <p:nvPr>
            <p:ph type="title"/>
          </p:nvPr>
        </p:nvSpPr>
        <p:spPr>
          <a:xfrm>
            <a:off x="677334" y="511946"/>
            <a:ext cx="8596668" cy="837883"/>
          </a:xfrm>
        </p:spPr>
        <p:txBody>
          <a:bodyPr/>
          <a:lstStyle/>
          <a:p>
            <a:pPr algn="ctr"/>
            <a:r>
              <a:rPr lang="en-IN" dirty="0"/>
              <a:t>INTRODUCTION</a:t>
            </a:r>
          </a:p>
        </p:txBody>
      </p:sp>
      <p:sp>
        <p:nvSpPr>
          <p:cNvPr id="3" name="Content Placeholder 2">
            <a:extLst>
              <a:ext uri="{FF2B5EF4-FFF2-40B4-BE49-F238E27FC236}">
                <a16:creationId xmlns:a16="http://schemas.microsoft.com/office/drawing/2014/main" id="{0A95A8C6-26BA-41BE-86EA-A1E33F419D20}"/>
              </a:ext>
            </a:extLst>
          </p:cNvPr>
          <p:cNvSpPr>
            <a:spLocks noGrp="1"/>
          </p:cNvSpPr>
          <p:nvPr>
            <p:ph idx="1"/>
          </p:nvPr>
        </p:nvSpPr>
        <p:spPr>
          <a:xfrm>
            <a:off x="747002" y="1812246"/>
            <a:ext cx="8596668" cy="4266337"/>
          </a:xfrm>
        </p:spPr>
        <p:txBody>
          <a:bodyPr>
            <a:normAutofit/>
          </a:bodyPr>
          <a:lstStyle/>
          <a:p>
            <a:pPr marL="0" indent="0">
              <a:buNone/>
            </a:pPr>
            <a:r>
              <a:rPr lang="en-IN" sz="2800" dirty="0">
                <a:solidFill>
                  <a:schemeClr val="accent1"/>
                </a:solidFill>
                <a:latin typeface="+mj-lt"/>
              </a:rPr>
              <a:t>WHAT</a:t>
            </a:r>
            <a:r>
              <a:rPr lang="en-IN" sz="2800" dirty="0">
                <a:latin typeface="+mj-lt"/>
              </a:rPr>
              <a:t> </a:t>
            </a:r>
            <a:r>
              <a:rPr lang="en-IN" sz="2800" dirty="0">
                <a:solidFill>
                  <a:schemeClr val="accent1"/>
                </a:solidFill>
                <a:latin typeface="+mj-lt"/>
              </a:rPr>
              <a:t>IS RADAR ?</a:t>
            </a:r>
          </a:p>
          <a:p>
            <a:r>
              <a:rPr lang="en-IN" dirty="0">
                <a:latin typeface="+mj-lt"/>
              </a:rPr>
              <a:t>Radar is a device that transmits ultrasonic waves, which travels and get reflected if there is any obstacles in its range at the receiver.</a:t>
            </a:r>
          </a:p>
          <a:p>
            <a:r>
              <a:rPr lang="en-IN" dirty="0">
                <a:latin typeface="+mj-lt"/>
              </a:rPr>
              <a:t>It helps in finding the distance and location of the target or obstacle.</a:t>
            </a:r>
          </a:p>
          <a:p>
            <a:pPr marL="0" indent="0">
              <a:buNone/>
            </a:pPr>
            <a:endParaRPr lang="en-IN" sz="2800" dirty="0">
              <a:solidFill>
                <a:schemeClr val="accent1"/>
              </a:solidFill>
              <a:latin typeface="+mj-lt"/>
            </a:endParaRPr>
          </a:p>
          <a:p>
            <a:pPr marL="0" indent="0">
              <a:buNone/>
            </a:pPr>
            <a:r>
              <a:rPr lang="en-IN" sz="2800" dirty="0">
                <a:solidFill>
                  <a:schemeClr val="accent1"/>
                </a:solidFill>
                <a:latin typeface="+mj-lt"/>
              </a:rPr>
              <a:t>USES </a:t>
            </a:r>
            <a:r>
              <a:rPr lang="en-IN" sz="1600" dirty="0">
                <a:solidFill>
                  <a:schemeClr val="accent1"/>
                </a:solidFill>
                <a:latin typeface="+mj-lt"/>
              </a:rPr>
              <a:t>:(large scale)</a:t>
            </a:r>
          </a:p>
          <a:p>
            <a:r>
              <a:rPr lang="en-IN" dirty="0">
                <a:solidFill>
                  <a:schemeClr val="tx1">
                    <a:lumMod val="65000"/>
                    <a:lumOff val="35000"/>
                  </a:schemeClr>
                </a:solidFill>
                <a:latin typeface="+mj-lt"/>
              </a:rPr>
              <a:t>MILITARY STSTEMS</a:t>
            </a:r>
          </a:p>
          <a:p>
            <a:r>
              <a:rPr lang="en-IN" dirty="0">
                <a:solidFill>
                  <a:schemeClr val="tx1">
                    <a:lumMod val="65000"/>
                    <a:lumOff val="35000"/>
                  </a:schemeClr>
                </a:solidFill>
                <a:latin typeface="+mj-lt"/>
              </a:rPr>
              <a:t>AIR BASES SYSTEM</a:t>
            </a:r>
          </a:p>
          <a:p>
            <a:r>
              <a:rPr lang="en-IN" dirty="0">
                <a:solidFill>
                  <a:schemeClr val="tx1">
                    <a:lumMod val="65000"/>
                    <a:lumOff val="35000"/>
                  </a:schemeClr>
                </a:solidFill>
                <a:latin typeface="+mj-lt"/>
              </a:rPr>
              <a:t>SUBMARINES / SHIPS, etc.</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658" y="3831010"/>
            <a:ext cx="3445464" cy="2580772"/>
          </a:xfrm>
          <a:prstGeom prst="rect">
            <a:avLst/>
          </a:prstGeom>
        </p:spPr>
      </p:pic>
    </p:spTree>
    <p:extLst>
      <p:ext uri="{BB962C8B-B14F-4D97-AF65-F5344CB8AC3E}">
        <p14:creationId xmlns:p14="http://schemas.microsoft.com/office/powerpoint/2010/main" val="1936430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36023"/>
          </a:xfrm>
        </p:spPr>
        <p:txBody>
          <a:bodyPr/>
          <a:lstStyle/>
          <a:p>
            <a:pPr algn="ctr"/>
            <a:r>
              <a:rPr lang="en-US" dirty="0"/>
              <a:t>Why Arduino Board?</a:t>
            </a:r>
            <a:endParaRPr lang="en-IN" dirty="0"/>
          </a:p>
        </p:txBody>
      </p:sp>
      <p:sp>
        <p:nvSpPr>
          <p:cNvPr id="3" name="Content Placeholder 2"/>
          <p:cNvSpPr>
            <a:spLocks noGrp="1"/>
          </p:cNvSpPr>
          <p:nvPr>
            <p:ph idx="1"/>
          </p:nvPr>
        </p:nvSpPr>
        <p:spPr>
          <a:xfrm>
            <a:off x="677334" y="1384663"/>
            <a:ext cx="8596668" cy="5103223"/>
          </a:xfrm>
        </p:spPr>
        <p:txBody>
          <a:bodyPr/>
          <a:lstStyle/>
          <a:p>
            <a:r>
              <a:rPr lang="en-US" dirty="0"/>
              <a:t>Arduino is an open source that allows anyone interested to contribute. </a:t>
            </a:r>
          </a:p>
          <a:p>
            <a:r>
              <a:rPr lang="en-US" dirty="0"/>
              <a:t>Arduino software consists of IDE and libraries. IDE is a cross-platform application written in </a:t>
            </a:r>
            <a:r>
              <a:rPr lang="en-US" dirty="0" err="1"/>
              <a:t>Java.The</a:t>
            </a:r>
            <a:r>
              <a:rPr lang="en-US" dirty="0"/>
              <a:t> libraries are written in C and C++.</a:t>
            </a:r>
          </a:p>
          <a:p>
            <a:r>
              <a:rPr lang="en-US" dirty="0"/>
              <a:t>H/W requirement -Easy interfacing with sensors and data collection.</a:t>
            </a:r>
          </a:p>
          <a:p>
            <a:r>
              <a:rPr lang="en-US" dirty="0"/>
              <a:t>S/W requirement- Everyone can use IDE, python, ruby, embedded C </a:t>
            </a:r>
            <a:r>
              <a:rPr lang="en-US" dirty="0" err="1"/>
              <a:t>etc</a:t>
            </a:r>
            <a:r>
              <a:rPr lang="en-US" dirty="0"/>
              <a:t> for  						programming it.</a:t>
            </a:r>
          </a:p>
          <a:p>
            <a:endParaRPr lang="en-IN" dirty="0"/>
          </a:p>
        </p:txBody>
      </p:sp>
      <p:pic>
        <p:nvPicPr>
          <p:cNvPr id="1030" name="Picture 6" descr="http://www.hexcodeplus.com/blog/img/arduino%20uno%20blog.jpg"/>
          <p:cNvPicPr>
            <a:picLocks noChangeAspect="1" noChangeArrowheads="1"/>
          </p:cNvPicPr>
          <p:nvPr/>
        </p:nvPicPr>
        <p:blipFill rotWithShape="1">
          <a:blip r:embed="rId2">
            <a:extLst>
              <a:ext uri="{28A0092B-C50C-407E-A947-70E740481C1C}">
                <a14:useLocalDpi xmlns:a14="http://schemas.microsoft.com/office/drawing/2010/main" val="0"/>
              </a:ext>
            </a:extLst>
          </a:blip>
          <a:srcRect l="2616" t="3027" r="2293" b="3661"/>
          <a:stretch/>
        </p:blipFill>
        <p:spPr bwMode="auto">
          <a:xfrm>
            <a:off x="5747658" y="3936274"/>
            <a:ext cx="3344090" cy="2394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281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8FB1B-1168-4DBC-B60F-D82BE6904C8A}"/>
              </a:ext>
            </a:extLst>
          </p:cNvPr>
          <p:cNvSpPr>
            <a:spLocks noGrp="1"/>
          </p:cNvSpPr>
          <p:nvPr>
            <p:ph type="title"/>
          </p:nvPr>
        </p:nvSpPr>
        <p:spPr>
          <a:xfrm>
            <a:off x="677334" y="396536"/>
            <a:ext cx="8596668" cy="1320800"/>
          </a:xfrm>
        </p:spPr>
        <p:txBody>
          <a:bodyPr/>
          <a:lstStyle/>
          <a:p>
            <a:pPr algn="ctr"/>
            <a:r>
              <a:rPr lang="en-IN" dirty="0"/>
              <a:t>COMPONENTS USED </a:t>
            </a:r>
          </a:p>
        </p:txBody>
      </p:sp>
      <p:sp>
        <p:nvSpPr>
          <p:cNvPr id="3" name="Content Placeholder 2">
            <a:extLst>
              <a:ext uri="{FF2B5EF4-FFF2-40B4-BE49-F238E27FC236}">
                <a16:creationId xmlns:a16="http://schemas.microsoft.com/office/drawing/2014/main" id="{5F42077C-2F13-4F90-AC85-A89632DB5635}"/>
              </a:ext>
            </a:extLst>
          </p:cNvPr>
          <p:cNvSpPr>
            <a:spLocks noGrp="1"/>
          </p:cNvSpPr>
          <p:nvPr>
            <p:ph idx="1"/>
          </p:nvPr>
        </p:nvSpPr>
        <p:spPr>
          <a:xfrm>
            <a:off x="677334" y="1717336"/>
            <a:ext cx="8596668" cy="4461522"/>
          </a:xfrm>
        </p:spPr>
        <p:txBody>
          <a:bodyPr>
            <a:normAutofit/>
          </a:bodyPr>
          <a:lstStyle/>
          <a:p>
            <a:r>
              <a:rPr lang="en-IN" dirty="0">
                <a:solidFill>
                  <a:schemeClr val="tx1">
                    <a:lumMod val="65000"/>
                    <a:lumOff val="35000"/>
                  </a:schemeClr>
                </a:solidFill>
                <a:latin typeface="Arial Black" panose="020B0A04020102020204" pitchFamily="34" charset="0"/>
              </a:rPr>
              <a:t>ARDUINO UNO</a:t>
            </a:r>
          </a:p>
          <a:p>
            <a:endParaRPr lang="en-IN" dirty="0">
              <a:solidFill>
                <a:schemeClr val="tx1">
                  <a:lumMod val="65000"/>
                  <a:lumOff val="35000"/>
                </a:schemeClr>
              </a:solidFill>
              <a:latin typeface="Arial Black" panose="020B0A04020102020204" pitchFamily="34" charset="0"/>
            </a:endParaRPr>
          </a:p>
          <a:p>
            <a:r>
              <a:rPr lang="en-IN" dirty="0">
                <a:solidFill>
                  <a:schemeClr val="tx1">
                    <a:lumMod val="65000"/>
                    <a:lumOff val="35000"/>
                  </a:schemeClr>
                </a:solidFill>
                <a:latin typeface="Arial Black" panose="020B0A04020102020204" pitchFamily="34" charset="0"/>
              </a:rPr>
              <a:t>ULTRASONIC SENSOR(HC-SR04)</a:t>
            </a:r>
          </a:p>
          <a:p>
            <a:endParaRPr lang="en-IN" dirty="0">
              <a:solidFill>
                <a:schemeClr val="tx1">
                  <a:lumMod val="65000"/>
                  <a:lumOff val="35000"/>
                </a:schemeClr>
              </a:solidFill>
              <a:latin typeface="Arial Black" panose="020B0A04020102020204" pitchFamily="34" charset="0"/>
            </a:endParaRPr>
          </a:p>
          <a:p>
            <a:r>
              <a:rPr lang="en-IN" dirty="0">
                <a:solidFill>
                  <a:schemeClr val="tx1">
                    <a:lumMod val="65000"/>
                    <a:lumOff val="35000"/>
                  </a:schemeClr>
                </a:solidFill>
                <a:latin typeface="Arial Black" panose="020B0A04020102020204" pitchFamily="34" charset="0"/>
              </a:rPr>
              <a:t>SERVO MOTOR</a:t>
            </a:r>
          </a:p>
          <a:p>
            <a:pPr marL="0" indent="0">
              <a:buNone/>
            </a:pPr>
            <a:endParaRPr lang="en-IN" dirty="0">
              <a:solidFill>
                <a:schemeClr val="tx1">
                  <a:lumMod val="65000"/>
                  <a:lumOff val="35000"/>
                </a:schemeClr>
              </a:solidFill>
              <a:latin typeface="Arial Black" panose="020B0A04020102020204" pitchFamily="34" charset="0"/>
            </a:endParaRPr>
          </a:p>
          <a:p>
            <a:r>
              <a:rPr lang="en-IN" dirty="0">
                <a:solidFill>
                  <a:schemeClr val="tx1">
                    <a:lumMod val="65000"/>
                    <a:lumOff val="35000"/>
                  </a:schemeClr>
                </a:solidFill>
                <a:latin typeface="Arial Black" panose="020B0A04020102020204" pitchFamily="34" charset="0"/>
              </a:rPr>
              <a:t>BUZZER</a:t>
            </a:r>
          </a:p>
          <a:p>
            <a:endParaRPr lang="en-IN" dirty="0">
              <a:solidFill>
                <a:schemeClr val="tx1">
                  <a:lumMod val="65000"/>
                  <a:lumOff val="35000"/>
                </a:schemeClr>
              </a:solidFill>
              <a:latin typeface="Arial Black" panose="020B0A04020102020204" pitchFamily="34" charset="0"/>
            </a:endParaRPr>
          </a:p>
          <a:p>
            <a:r>
              <a:rPr lang="en-US" dirty="0">
                <a:solidFill>
                  <a:schemeClr val="tx1">
                    <a:lumMod val="65000"/>
                    <a:lumOff val="35000"/>
                  </a:schemeClr>
                </a:solidFill>
                <a:latin typeface="Arial Black" panose="020B0A04020102020204" pitchFamily="34" charset="0"/>
              </a:rPr>
              <a:t>BREAD BOARD</a:t>
            </a:r>
          </a:p>
          <a:p>
            <a:endParaRPr lang="en-IN" dirty="0">
              <a:solidFill>
                <a:schemeClr val="tx1">
                  <a:lumMod val="65000"/>
                  <a:lumOff val="35000"/>
                </a:schemeClr>
              </a:solidFill>
              <a:latin typeface="Arial Black" panose="020B0A04020102020204" pitchFamily="34" charset="0"/>
            </a:endParaRPr>
          </a:p>
          <a:p>
            <a:r>
              <a:rPr lang="en-IN" dirty="0">
                <a:solidFill>
                  <a:schemeClr val="tx1">
                    <a:lumMod val="65000"/>
                    <a:lumOff val="35000"/>
                  </a:schemeClr>
                </a:solidFill>
                <a:latin typeface="Arial Black" panose="020B0A04020102020204" pitchFamily="34" charset="0"/>
              </a:rPr>
              <a:t>JUMPER WIRES</a:t>
            </a:r>
          </a:p>
          <a:p>
            <a:endParaRPr lang="en-IN" dirty="0">
              <a:solidFill>
                <a:schemeClr val="tx1">
                  <a:lumMod val="65000"/>
                  <a:lumOff val="35000"/>
                </a:schemeClr>
              </a:solidFill>
              <a:latin typeface="Arial Black" panose="020B0A04020102020204" pitchFamily="34" charset="0"/>
            </a:endParaRPr>
          </a:p>
          <a:p>
            <a:endParaRPr lang="en-IN" dirty="0">
              <a:solidFill>
                <a:schemeClr val="tx1">
                  <a:lumMod val="65000"/>
                  <a:lumOff val="35000"/>
                </a:schemeClr>
              </a:solidFill>
              <a:latin typeface="Arial Black" panose="020B0A04020102020204" pitchFamily="34" charset="0"/>
            </a:endParaRPr>
          </a:p>
        </p:txBody>
      </p:sp>
    </p:spTree>
    <p:extLst>
      <p:ext uri="{BB962C8B-B14F-4D97-AF65-F5344CB8AC3E}">
        <p14:creationId xmlns:p14="http://schemas.microsoft.com/office/powerpoint/2010/main" val="3772658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3CD18-0734-4034-B041-DFE604B84DCF}"/>
              </a:ext>
            </a:extLst>
          </p:cNvPr>
          <p:cNvSpPr>
            <a:spLocks noGrp="1"/>
          </p:cNvSpPr>
          <p:nvPr>
            <p:ph type="title"/>
          </p:nvPr>
        </p:nvSpPr>
        <p:spPr>
          <a:xfrm>
            <a:off x="677334" y="609600"/>
            <a:ext cx="8596668" cy="1320800"/>
          </a:xfrm>
        </p:spPr>
        <p:txBody>
          <a:bodyPr>
            <a:normAutofit/>
          </a:bodyPr>
          <a:lstStyle/>
          <a:p>
            <a:pPr algn="ctr"/>
            <a:r>
              <a:rPr lang="en-IN" dirty="0"/>
              <a:t>WORKING</a:t>
            </a:r>
          </a:p>
        </p:txBody>
      </p:sp>
      <p:graphicFrame>
        <p:nvGraphicFramePr>
          <p:cNvPr id="26" name="Content Placeholder 2">
            <a:extLst>
              <a:ext uri="{FF2B5EF4-FFF2-40B4-BE49-F238E27FC236}">
                <a16:creationId xmlns:a16="http://schemas.microsoft.com/office/drawing/2014/main" id="{9CAA916E-CA66-40D7-BF54-D17317FF47A6}"/>
              </a:ext>
            </a:extLst>
          </p:cNvPr>
          <p:cNvGraphicFramePr>
            <a:graphicFrameLocks noGrp="1"/>
          </p:cNvGraphicFramePr>
          <p:nvPr>
            <p:ph idx="1"/>
            <p:extLst>
              <p:ext uri="{D42A27DB-BD31-4B8C-83A1-F6EECF244321}">
                <p14:modId xmlns:p14="http://schemas.microsoft.com/office/powerpoint/2010/main" val="2281789343"/>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671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41" name="Straight Connector 40">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3"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Isosceles Triangle 44">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6"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9" name="Isosceles Triangle 48">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49">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C46465E1-DBD3-4EE3-9E68-71FB7F7D5EC3}"/>
              </a:ext>
            </a:extLst>
          </p:cNvPr>
          <p:cNvSpPr>
            <a:spLocks noGrp="1"/>
          </p:cNvSpPr>
          <p:nvPr>
            <p:ph type="title"/>
          </p:nvPr>
        </p:nvSpPr>
        <p:spPr>
          <a:xfrm>
            <a:off x="519127" y="3923194"/>
            <a:ext cx="4101738" cy="662872"/>
          </a:xfrm>
        </p:spPr>
        <p:txBody>
          <a:bodyPr vert="horz" lIns="91440" tIns="45720" rIns="91440" bIns="45720" rtlCol="0" anchor="b">
            <a:normAutofit/>
          </a:bodyPr>
          <a:lstStyle/>
          <a:p>
            <a:pPr algn="ctr"/>
            <a:r>
              <a:rPr lang="en-US" sz="2800" kern="1200" dirty="0">
                <a:solidFill>
                  <a:schemeClr val="tx1">
                    <a:lumMod val="95000"/>
                    <a:lumOff val="5000"/>
                  </a:schemeClr>
                </a:solidFill>
                <a:latin typeface="+mj-lt"/>
                <a:ea typeface="+mj-ea"/>
                <a:cs typeface="+mj-cs"/>
              </a:rPr>
              <a:t>CIRCUIT DIAGRAM</a:t>
            </a:r>
          </a:p>
        </p:txBody>
      </p:sp>
      <p:pic>
        <p:nvPicPr>
          <p:cNvPr id="35" name="Content Placeholder 34" descr="A screenshot of a computer&#10;&#10;Description automatically generated">
            <a:extLst>
              <a:ext uri="{FF2B5EF4-FFF2-40B4-BE49-F238E27FC236}">
                <a16:creationId xmlns:a16="http://schemas.microsoft.com/office/drawing/2014/main" id="{C40CF590-FA30-4B68-87EE-4527C1622150}"/>
              </a:ext>
            </a:extLst>
          </p:cNvPr>
          <p:cNvPicPr>
            <a:picLocks noGrp="1" noChangeAspect="1"/>
          </p:cNvPicPr>
          <p:nvPr>
            <p:ph idx="1"/>
          </p:nvPr>
        </p:nvPicPr>
        <p:blipFill rotWithShape="1">
          <a:blip r:embed="rId2"/>
          <a:srcRect l="30875" t="23520" r="17862" b="17719"/>
          <a:stretch/>
        </p:blipFill>
        <p:spPr>
          <a:xfrm>
            <a:off x="383293" y="376620"/>
            <a:ext cx="5016137" cy="3501390"/>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3029" t="2712" r="8971" b="12190"/>
          <a:stretch/>
        </p:blipFill>
        <p:spPr>
          <a:xfrm>
            <a:off x="6432421" y="3129234"/>
            <a:ext cx="5690415" cy="3647531"/>
          </a:xfrm>
          <a:prstGeom prst="rect">
            <a:avLst/>
          </a:prstGeom>
        </p:spPr>
      </p:pic>
      <p:sp>
        <p:nvSpPr>
          <p:cNvPr id="16" name="Title 1">
            <a:extLst>
              <a:ext uri="{FF2B5EF4-FFF2-40B4-BE49-F238E27FC236}">
                <a16:creationId xmlns:a16="http://schemas.microsoft.com/office/drawing/2014/main" id="{C46465E1-DBD3-4EE3-9E68-71FB7F7D5EC3}"/>
              </a:ext>
            </a:extLst>
          </p:cNvPr>
          <p:cNvSpPr txBox="1">
            <a:spLocks/>
          </p:cNvSpPr>
          <p:nvPr/>
        </p:nvSpPr>
        <p:spPr>
          <a:xfrm>
            <a:off x="7418102" y="2236046"/>
            <a:ext cx="4101738" cy="662872"/>
          </a:xfrm>
          <a:prstGeom prst="rect">
            <a:avLst/>
          </a:prstGeom>
        </p:spPr>
        <p:txBody>
          <a:bodyPr vert="horz" lIns="91440" tIns="45720" rIns="91440" bIns="45720" rtlCol="0" anchor="b">
            <a:normAutofit fontScale="77500" lnSpcReduction="2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solidFill>
                  <a:schemeClr val="tx1">
                    <a:lumMod val="95000"/>
                    <a:lumOff val="5000"/>
                  </a:schemeClr>
                </a:solidFill>
              </a:rPr>
              <a:t>CIRCUIT CONNECTIONS</a:t>
            </a:r>
          </a:p>
        </p:txBody>
      </p:sp>
    </p:spTree>
    <p:extLst>
      <p:ext uri="{BB962C8B-B14F-4D97-AF65-F5344CB8AC3E}">
        <p14:creationId xmlns:p14="http://schemas.microsoft.com/office/powerpoint/2010/main" val="2782991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35124"/>
            <a:ext cx="8596668" cy="1320800"/>
          </a:xfrm>
        </p:spPr>
        <p:txBody>
          <a:bodyPr/>
          <a:lstStyle/>
          <a:p>
            <a:r>
              <a:rPr lang="en-US" b="1" dirty="0"/>
              <a:t>How It Works – Ultrasonic Sensor</a:t>
            </a:r>
            <a:br>
              <a:rPr lang="en-US" dirty="0"/>
            </a:br>
            <a:endParaRPr lang="en-IN" dirty="0"/>
          </a:p>
        </p:txBody>
      </p:sp>
      <p:sp>
        <p:nvSpPr>
          <p:cNvPr id="3" name="Content Placeholder 2"/>
          <p:cNvSpPr>
            <a:spLocks noGrp="1"/>
          </p:cNvSpPr>
          <p:nvPr>
            <p:ph idx="1"/>
          </p:nvPr>
        </p:nvSpPr>
        <p:spPr>
          <a:xfrm>
            <a:off x="677334" y="1167812"/>
            <a:ext cx="8596668" cy="5215571"/>
          </a:xfrm>
        </p:spPr>
        <p:txBody>
          <a:bodyPr>
            <a:normAutofit/>
          </a:bodyPr>
          <a:lstStyle/>
          <a:p>
            <a:r>
              <a:rPr lang="en-US" dirty="0"/>
              <a:t>It emits an ultrasound at 40 000 Hz which travels through the air and if there is an object or obstacle on its path It will bounce back to the module. Considering the travel time and the speed of the sound you can calculate the distance.</a:t>
            </a:r>
          </a:p>
          <a:p>
            <a:br>
              <a:rPr lang="en-US" dirty="0"/>
            </a:br>
            <a:endParaRPr lang="en-US" dirty="0"/>
          </a:p>
          <a:p>
            <a:endParaRPr lang="en-US" dirty="0"/>
          </a:p>
          <a:p>
            <a:endParaRPr lang="en-US" dirty="0"/>
          </a:p>
          <a:p>
            <a:endParaRPr lang="en-US" dirty="0"/>
          </a:p>
          <a:p>
            <a:endParaRPr lang="en-US" dirty="0"/>
          </a:p>
          <a:p>
            <a:endParaRPr lang="en-US" dirty="0"/>
          </a:p>
          <a:p>
            <a:r>
              <a:rPr lang="en-US" dirty="0"/>
              <a:t>The HC-SR04 Ultrasonic Module has 4 pins, Ground, VCC, Trig and Echo. </a:t>
            </a:r>
          </a:p>
          <a:p>
            <a:r>
              <a:rPr lang="en-US" dirty="0" err="1"/>
              <a:t>Trigo</a:t>
            </a:r>
            <a:r>
              <a:rPr lang="en-US" dirty="0"/>
              <a:t> pin- sends/emits ultrasound </a:t>
            </a:r>
          </a:p>
          <a:p>
            <a:r>
              <a:rPr lang="en-US" dirty="0"/>
              <a:t>Echo pin- receives reflected waves.</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321" y="1863153"/>
            <a:ext cx="6278880" cy="3185432"/>
          </a:xfrm>
          <a:prstGeom prst="rect">
            <a:avLst/>
          </a:prstGeom>
        </p:spPr>
      </p:pic>
    </p:spTree>
    <p:extLst>
      <p:ext uri="{BB962C8B-B14F-4D97-AF65-F5344CB8AC3E}">
        <p14:creationId xmlns:p14="http://schemas.microsoft.com/office/powerpoint/2010/main" val="1597855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A3DC3-409C-486C-933C-2D032D49814E}"/>
              </a:ext>
            </a:extLst>
          </p:cNvPr>
          <p:cNvSpPr>
            <a:spLocks noGrp="1"/>
          </p:cNvSpPr>
          <p:nvPr>
            <p:ph type="title"/>
          </p:nvPr>
        </p:nvSpPr>
        <p:spPr>
          <a:xfrm>
            <a:off x="677334" y="627356"/>
            <a:ext cx="8596668" cy="739890"/>
          </a:xfrm>
        </p:spPr>
        <p:txBody>
          <a:bodyPr>
            <a:normAutofit/>
          </a:bodyPr>
          <a:lstStyle/>
          <a:p>
            <a:pPr algn="ctr"/>
            <a:r>
              <a:rPr lang="en-IN" b="1" dirty="0"/>
              <a:t>CODING</a:t>
            </a:r>
          </a:p>
        </p:txBody>
      </p:sp>
      <p:sp>
        <p:nvSpPr>
          <p:cNvPr id="3" name="Content Placeholder 2">
            <a:extLst>
              <a:ext uri="{FF2B5EF4-FFF2-40B4-BE49-F238E27FC236}">
                <a16:creationId xmlns:a16="http://schemas.microsoft.com/office/drawing/2014/main" id="{D3FA65AA-EB3F-48E6-A897-B26127E0A268}"/>
              </a:ext>
            </a:extLst>
          </p:cNvPr>
          <p:cNvSpPr>
            <a:spLocks noGrp="1"/>
          </p:cNvSpPr>
          <p:nvPr>
            <p:ph idx="1"/>
          </p:nvPr>
        </p:nvSpPr>
        <p:spPr>
          <a:xfrm>
            <a:off x="677334" y="1611086"/>
            <a:ext cx="11087946" cy="5129348"/>
          </a:xfrm>
        </p:spPr>
        <p:txBody>
          <a:bodyPr numCol="3">
            <a:normAutofit/>
          </a:bodyPr>
          <a:lstStyle/>
          <a:p>
            <a:pPr marL="0" indent="0" algn="ctr">
              <a:buNone/>
            </a:pPr>
            <a:r>
              <a:rPr lang="en-US" sz="2400" dirty="0">
                <a:solidFill>
                  <a:schemeClr val="accent2"/>
                </a:solidFill>
              </a:rPr>
              <a:t>ARDUINO:</a:t>
            </a:r>
            <a:endParaRPr lang="en-IN" sz="2400" dirty="0">
              <a:solidFill>
                <a:schemeClr val="tx1">
                  <a:lumMod val="65000"/>
                  <a:lumOff val="35000"/>
                </a:schemeClr>
              </a:solidFill>
            </a:endParaRPr>
          </a:p>
          <a:p>
            <a:r>
              <a:rPr lang="en-IN" dirty="0">
                <a:solidFill>
                  <a:schemeClr val="tx1">
                    <a:lumMod val="65000"/>
                    <a:lumOff val="35000"/>
                  </a:schemeClr>
                </a:solidFill>
              </a:rPr>
              <a:t>SETUP ()</a:t>
            </a:r>
          </a:p>
          <a:p>
            <a:r>
              <a:rPr lang="en-IN" dirty="0">
                <a:solidFill>
                  <a:schemeClr val="tx1">
                    <a:lumMod val="65000"/>
                    <a:lumOff val="35000"/>
                  </a:schemeClr>
                </a:solidFill>
              </a:rPr>
              <a:t>LOOP()</a:t>
            </a:r>
          </a:p>
          <a:p>
            <a:r>
              <a:rPr lang="en-IN" dirty="0">
                <a:solidFill>
                  <a:schemeClr val="tx1">
                    <a:lumMod val="65000"/>
                    <a:lumOff val="35000"/>
                  </a:schemeClr>
                </a:solidFill>
              </a:rPr>
              <a:t>CALCULATEDISTANCE()</a:t>
            </a:r>
          </a:p>
          <a:p>
            <a:pPr marL="0" indent="0" algn="ctr">
              <a:buNone/>
            </a:pPr>
            <a:endParaRPr lang="en-IN" dirty="0">
              <a:solidFill>
                <a:schemeClr val="tx1">
                  <a:lumMod val="65000"/>
                  <a:lumOff val="35000"/>
                </a:schemeClr>
              </a:solidFill>
            </a:endParaRPr>
          </a:p>
          <a:p>
            <a:pPr marL="0" indent="0" algn="ctr">
              <a:buNone/>
            </a:pPr>
            <a:r>
              <a:rPr lang="en-IN" dirty="0">
                <a:solidFill>
                  <a:schemeClr val="accent2"/>
                </a:solidFill>
              </a:rPr>
              <a:t>                     </a:t>
            </a:r>
          </a:p>
          <a:p>
            <a:pPr marL="0" indent="0">
              <a:buNone/>
            </a:pPr>
            <a:r>
              <a:rPr lang="en-US" b="1" dirty="0">
                <a:solidFill>
                  <a:schemeClr val="accent2"/>
                </a:solidFill>
              </a:rPr>
              <a:t>       </a:t>
            </a:r>
            <a:r>
              <a:rPr lang="en-US" sz="2100" b="1" dirty="0">
                <a:solidFill>
                  <a:schemeClr val="accent2"/>
                </a:solidFill>
              </a:rPr>
              <a:t>JAVA(In Processing IDE):</a:t>
            </a:r>
          </a:p>
          <a:p>
            <a:r>
              <a:rPr lang="en-IN" dirty="0">
                <a:solidFill>
                  <a:schemeClr val="tx1">
                    <a:lumMod val="65000"/>
                    <a:lumOff val="35000"/>
                  </a:schemeClr>
                </a:solidFill>
              </a:rPr>
              <a:t>PROCESSING LIB                </a:t>
            </a:r>
          </a:p>
          <a:p>
            <a:r>
              <a:rPr lang="en-IN" dirty="0">
                <a:solidFill>
                  <a:schemeClr val="tx1">
                    <a:lumMod val="65000"/>
                    <a:lumOff val="35000"/>
                  </a:schemeClr>
                </a:solidFill>
              </a:rPr>
              <a:t>AWT LIB</a:t>
            </a:r>
          </a:p>
          <a:p>
            <a:r>
              <a:rPr lang="en-IN" dirty="0">
                <a:solidFill>
                  <a:schemeClr val="tx1">
                    <a:lumMod val="65000"/>
                    <a:lumOff val="35000"/>
                  </a:schemeClr>
                </a:solidFill>
              </a:rPr>
              <a:t>IO LIB</a:t>
            </a:r>
            <a:endParaRPr lang="en-US" dirty="0">
              <a:solidFill>
                <a:schemeClr val="tx1">
                  <a:lumMod val="65000"/>
                  <a:lumOff val="35000"/>
                </a:schemeClr>
              </a:solidFill>
            </a:endParaRPr>
          </a:p>
          <a:p>
            <a:endParaRPr lang="en-US" dirty="0">
              <a:solidFill>
                <a:schemeClr val="tx1">
                  <a:lumMod val="65000"/>
                  <a:lumOff val="35000"/>
                </a:schemeClr>
              </a:solidFill>
            </a:endParaRPr>
          </a:p>
          <a:p>
            <a:pPr marL="0" indent="0">
              <a:buNone/>
            </a:pPr>
            <a:endParaRPr lang="en-IN" dirty="0">
              <a:solidFill>
                <a:schemeClr val="tx1">
                  <a:lumMod val="65000"/>
                  <a:lumOff val="35000"/>
                </a:schemeClr>
              </a:solidFill>
            </a:endParaRPr>
          </a:p>
          <a:p>
            <a:endParaRPr lang="en-US" dirty="0">
              <a:solidFill>
                <a:schemeClr val="tx1">
                  <a:lumMod val="65000"/>
                  <a:lumOff val="35000"/>
                </a:schemeClr>
              </a:solidFill>
            </a:endParaRPr>
          </a:p>
          <a:p>
            <a:pPr marL="0" indent="0">
              <a:buNone/>
            </a:pPr>
            <a:endParaRPr lang="en-US" dirty="0">
              <a:solidFill>
                <a:schemeClr val="tx1">
                  <a:lumMod val="65000"/>
                  <a:lumOff val="35000"/>
                </a:schemeClr>
              </a:solidFill>
            </a:endParaRPr>
          </a:p>
          <a:p>
            <a:pPr marL="0" indent="0">
              <a:buNone/>
            </a:pPr>
            <a:r>
              <a:rPr lang="en-IN" dirty="0">
                <a:solidFill>
                  <a:schemeClr val="accent2"/>
                </a:solidFill>
              </a:rPr>
              <a:t> </a:t>
            </a:r>
          </a:p>
          <a:p>
            <a:endParaRPr lang="en-IN" dirty="0">
              <a:solidFill>
                <a:schemeClr val="accent2"/>
              </a:solidFill>
            </a:endParaRPr>
          </a:p>
          <a:p>
            <a:pPr marL="0" indent="0">
              <a:buNone/>
            </a:pPr>
            <a:endParaRPr lang="en-US" dirty="0">
              <a:solidFill>
                <a:schemeClr val="accent2"/>
              </a:solidFill>
            </a:endParaRPr>
          </a:p>
          <a:p>
            <a:pPr marL="0" indent="0">
              <a:buNone/>
            </a:pPr>
            <a:endParaRPr lang="en-US" sz="2400" dirty="0">
              <a:solidFill>
                <a:schemeClr val="accent2"/>
              </a:solidFill>
            </a:endParaRPr>
          </a:p>
          <a:p>
            <a:pPr marL="0" indent="0">
              <a:buNone/>
            </a:pPr>
            <a:endParaRPr lang="en-IN" sz="2400" dirty="0">
              <a:solidFill>
                <a:schemeClr val="accent2"/>
              </a:solidFill>
            </a:endParaRPr>
          </a:p>
          <a:p>
            <a:r>
              <a:rPr lang="en-IN" dirty="0">
                <a:solidFill>
                  <a:schemeClr val="tx1">
                    <a:lumMod val="65000"/>
                    <a:lumOff val="35000"/>
                  </a:schemeClr>
                </a:solidFill>
              </a:rPr>
              <a:t>SETUP()</a:t>
            </a:r>
          </a:p>
          <a:p>
            <a:r>
              <a:rPr lang="en-IN" dirty="0">
                <a:solidFill>
                  <a:schemeClr val="tx1">
                    <a:lumMod val="65000"/>
                    <a:lumOff val="35000"/>
                  </a:schemeClr>
                </a:solidFill>
              </a:rPr>
              <a:t>DRAWLINE()</a:t>
            </a:r>
          </a:p>
          <a:p>
            <a:r>
              <a:rPr lang="en-IN" dirty="0">
                <a:solidFill>
                  <a:schemeClr val="tx1">
                    <a:lumMod val="65000"/>
                    <a:lumOff val="35000"/>
                  </a:schemeClr>
                </a:solidFill>
              </a:rPr>
              <a:t>DRAWRADAR()</a:t>
            </a:r>
          </a:p>
          <a:p>
            <a:pPr marL="0" indent="0">
              <a:buNone/>
            </a:pPr>
            <a:endParaRPr lang="en-US" dirty="0">
              <a:solidFill>
                <a:schemeClr val="tx1">
                  <a:lumMod val="65000"/>
                  <a:lumOff val="35000"/>
                </a:schemeClr>
              </a:solidFill>
            </a:endParaRPr>
          </a:p>
          <a:p>
            <a:pPr marL="0" indent="0">
              <a:buNone/>
            </a:pPr>
            <a:endParaRPr lang="en-IN" dirty="0">
              <a:solidFill>
                <a:schemeClr val="tx1">
                  <a:lumMod val="65000"/>
                  <a:lumOff val="35000"/>
                </a:schemeClr>
              </a:solidFill>
            </a:endParaRPr>
          </a:p>
          <a:p>
            <a:endParaRPr lang="en-IN" dirty="0">
              <a:solidFill>
                <a:schemeClr val="accent2"/>
              </a:solidFill>
            </a:endParaRPr>
          </a:p>
          <a:p>
            <a:endParaRPr lang="en-IN" dirty="0">
              <a:solidFill>
                <a:schemeClr val="accent2"/>
              </a:solidFill>
            </a:endParaRPr>
          </a:p>
          <a:p>
            <a:endParaRPr lang="en-IN" dirty="0">
              <a:solidFill>
                <a:schemeClr val="accent2"/>
              </a:solidFill>
            </a:endParaRPr>
          </a:p>
          <a:p>
            <a:endParaRPr lang="en-IN" dirty="0">
              <a:solidFill>
                <a:schemeClr val="accent2"/>
              </a:solidFill>
            </a:endParaRPr>
          </a:p>
          <a:p>
            <a:endParaRPr lang="en-IN" dirty="0">
              <a:solidFill>
                <a:schemeClr val="accent2"/>
              </a:solidFill>
            </a:endParaRPr>
          </a:p>
          <a:p>
            <a:endParaRPr lang="en-US" dirty="0">
              <a:solidFill>
                <a:schemeClr val="accent2"/>
              </a:solidFill>
            </a:endParaRPr>
          </a:p>
          <a:p>
            <a:endParaRPr lang="en-IN" dirty="0">
              <a:solidFill>
                <a:schemeClr val="accent2"/>
              </a:solidFill>
            </a:endParaRPr>
          </a:p>
          <a:p>
            <a:r>
              <a:rPr lang="en-IN" dirty="0">
                <a:solidFill>
                  <a:schemeClr val="tx1">
                    <a:lumMod val="65000"/>
                    <a:lumOff val="35000"/>
                  </a:schemeClr>
                </a:solidFill>
              </a:rPr>
              <a:t>DRAWOBJECT()</a:t>
            </a:r>
          </a:p>
          <a:p>
            <a:r>
              <a:rPr lang="en-IN" dirty="0">
                <a:solidFill>
                  <a:schemeClr val="tx1">
                    <a:lumMod val="65000"/>
                    <a:lumOff val="35000"/>
                  </a:schemeClr>
                </a:solidFill>
              </a:rPr>
              <a:t>DRAWTEXT()</a:t>
            </a:r>
          </a:p>
          <a:p>
            <a:r>
              <a:rPr lang="en-IN" dirty="0">
                <a:solidFill>
                  <a:schemeClr val="tx1">
                    <a:lumMod val="65000"/>
                    <a:lumOff val="35000"/>
                  </a:schemeClr>
                </a:solidFill>
              </a:rPr>
              <a:t>SERIALEVENT()</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b="7358"/>
          <a:stretch/>
        </p:blipFill>
        <p:spPr>
          <a:xfrm>
            <a:off x="5222985" y="1092757"/>
            <a:ext cx="6786135" cy="3139609"/>
          </a:xfrm>
          <a:prstGeom prst="rect">
            <a:avLst/>
          </a:prstGeom>
        </p:spPr>
      </p:pic>
    </p:spTree>
    <p:extLst>
      <p:ext uri="{BB962C8B-B14F-4D97-AF65-F5344CB8AC3E}">
        <p14:creationId xmlns:p14="http://schemas.microsoft.com/office/powerpoint/2010/main" val="280034464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318</TotalTime>
  <Words>408</Words>
  <Application>Microsoft Office PowerPoint</Application>
  <PresentationFormat>Widescreen</PresentationFormat>
  <Paragraphs>96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Arial Black</vt:lpstr>
      <vt:lpstr>Trebuchet MS</vt:lpstr>
      <vt:lpstr>Wingdings 3</vt:lpstr>
      <vt:lpstr>Facet</vt:lpstr>
      <vt:lpstr>   RADAR SYSTEM</vt:lpstr>
      <vt:lpstr>PROBLEM STATEMENT </vt:lpstr>
      <vt:lpstr>INTRODUCTION</vt:lpstr>
      <vt:lpstr>Why Arduino Board?</vt:lpstr>
      <vt:lpstr>COMPONENTS USED </vt:lpstr>
      <vt:lpstr>WORKING</vt:lpstr>
      <vt:lpstr>CIRCUIT DIAGRAM</vt:lpstr>
      <vt:lpstr>How It Works – Ultrasonic Sensor </vt:lpstr>
      <vt:lpstr>CODING</vt:lpstr>
      <vt:lpstr>OUTPUT SAMPLES</vt:lpstr>
      <vt:lpstr>OUTPUT SAMPLES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RADAR SYSTEM</dc:title>
  <dc:creator>sneh gaikwad</dc:creator>
  <cp:lastModifiedBy>Abhi Nav</cp:lastModifiedBy>
  <cp:revision>17</cp:revision>
  <dcterms:created xsi:type="dcterms:W3CDTF">2019-09-28T10:54:55Z</dcterms:created>
  <dcterms:modified xsi:type="dcterms:W3CDTF">2021-02-20T17:28:26Z</dcterms:modified>
</cp:coreProperties>
</file>